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381000" y="63246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562600" y="6324600"/>
            <a:ext cx="1661096" cy="369332"/>
          </a:xfrm>
          <a:prstGeom prst="rect">
            <a:avLst/>
          </a:prstGeom>
          <a:noFill/>
        </p:spPr>
        <p:txBody>
          <a:bodyPr wrap="none" rtlCol="0">
            <a:spAutoFit/>
          </a:bodyPr>
          <a:lstStyle/>
          <a:p>
            <a:r>
              <a:rPr lang="en-US" dirty="0"/>
              <a:t>Part 2</a:t>
            </a:r>
            <a:r>
              <a:rPr lang="en-US" baseline="0" dirty="0"/>
              <a:t> Lecture 1</a:t>
            </a:r>
            <a:endParaRPr lang="en-US" dirty="0"/>
          </a:p>
        </p:txBody>
      </p:sp>
      <p:sp>
        <p:nvSpPr>
          <p:cNvPr id="9" name="TextBox 8"/>
          <p:cNvSpPr txBox="1"/>
          <p:nvPr userDrawn="1"/>
        </p:nvSpPr>
        <p:spPr>
          <a:xfrm>
            <a:off x="7543800" y="6336268"/>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5/16/2022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5/16/2022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5/16/2022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5/16/2022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2:  Federal Legislative Power</a:t>
            </a:r>
          </a:p>
          <a:p>
            <a:r>
              <a:rPr lang="en-US" dirty="0"/>
              <a:t>Lecture 1:  The Necessary and Proper Clause</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Legislative Power</a:t>
            </a:r>
          </a:p>
        </p:txBody>
      </p:sp>
      <p:sp>
        <p:nvSpPr>
          <p:cNvPr id="3" name="Content Placeholder 2"/>
          <p:cNvSpPr>
            <a:spLocks noGrp="1"/>
          </p:cNvSpPr>
          <p:nvPr>
            <p:ph idx="1"/>
          </p:nvPr>
        </p:nvSpPr>
        <p:spPr/>
        <p:txBody>
          <a:bodyPr>
            <a:normAutofit/>
          </a:bodyPr>
          <a:lstStyle/>
          <a:p>
            <a:r>
              <a:rPr lang="en-US" dirty="0"/>
              <a:t>(remember):  government of </a:t>
            </a:r>
            <a:r>
              <a:rPr lang="en-US" i="1" dirty="0"/>
              <a:t>enumerated</a:t>
            </a:r>
            <a:r>
              <a:rPr lang="en-US" dirty="0"/>
              <a:t> powers</a:t>
            </a:r>
          </a:p>
          <a:p>
            <a:r>
              <a:rPr lang="en-US" dirty="0"/>
              <a:t>Federal legislature, therefore, can only act pursuant to </a:t>
            </a:r>
            <a:r>
              <a:rPr lang="en-US" i="1" dirty="0"/>
              <a:t>express</a:t>
            </a:r>
            <a:r>
              <a:rPr lang="en-US" dirty="0"/>
              <a:t> or </a:t>
            </a:r>
            <a:r>
              <a:rPr lang="en-US" i="1" dirty="0"/>
              <a:t>implied</a:t>
            </a:r>
            <a:r>
              <a:rPr lang="en-US" dirty="0"/>
              <a:t> powers</a:t>
            </a:r>
          </a:p>
          <a:p>
            <a:pPr lvl="1"/>
            <a:r>
              <a:rPr lang="en-US" dirty="0"/>
              <a:t>Implied powers often arise through the Necessary and Proper Clause</a:t>
            </a:r>
          </a:p>
          <a:p>
            <a:r>
              <a:rPr lang="en-US" i="1" dirty="0"/>
              <a:t>McCulloch v. Maryland</a:t>
            </a:r>
            <a:endParaRPr lang="en-US" dirty="0"/>
          </a:p>
          <a:p>
            <a:r>
              <a:rPr lang="en-US" i="1" dirty="0"/>
              <a:t>United States v. Comstock</a:t>
            </a:r>
          </a:p>
          <a:p>
            <a:pPr lvl="1"/>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McCulloch v. Maryland (1819)</a:t>
            </a:r>
          </a:p>
        </p:txBody>
      </p:sp>
      <p:sp>
        <p:nvSpPr>
          <p:cNvPr id="3" name="Content Placeholder 2"/>
          <p:cNvSpPr>
            <a:spLocks noGrp="1"/>
          </p:cNvSpPr>
          <p:nvPr>
            <p:ph idx="1"/>
          </p:nvPr>
        </p:nvSpPr>
        <p:spPr/>
        <p:txBody>
          <a:bodyPr>
            <a:normAutofit lnSpcReduction="10000"/>
          </a:bodyPr>
          <a:lstStyle/>
          <a:p>
            <a:r>
              <a:rPr lang="en-US" dirty="0"/>
              <a:t>Background:</a:t>
            </a:r>
          </a:p>
          <a:p>
            <a:pPr lvl="1"/>
            <a:r>
              <a:rPr lang="en-US" dirty="0"/>
              <a:t>Congress created a (Second) Bank of the United States</a:t>
            </a:r>
          </a:p>
          <a:p>
            <a:pPr lvl="1"/>
            <a:r>
              <a:rPr lang="en-US" dirty="0"/>
              <a:t>Many states unhappy with the Bank</a:t>
            </a:r>
          </a:p>
          <a:p>
            <a:pPr lvl="2"/>
            <a:r>
              <a:rPr lang="en-US" dirty="0"/>
              <a:t>Maryland passed a law imposing a tax on any bank not chartered by the State of Maryland</a:t>
            </a:r>
          </a:p>
          <a:p>
            <a:pPr lvl="1"/>
            <a:r>
              <a:rPr lang="en-US" dirty="0"/>
              <a:t>This tax applied to the Bank of the United States, which refused to pay the tax</a:t>
            </a:r>
          </a:p>
          <a:p>
            <a:pPr lvl="2"/>
            <a:r>
              <a:rPr lang="en-US" dirty="0"/>
              <a:t>Bank claimed Federal law – as the Supreme Law of the Land – precluded the Maryland Tax</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McCulloch v. Maryland</a:t>
            </a:r>
          </a:p>
        </p:txBody>
      </p:sp>
      <p:sp>
        <p:nvSpPr>
          <p:cNvPr id="3" name="Content Placeholder 2"/>
          <p:cNvSpPr>
            <a:spLocks noGrp="1"/>
          </p:cNvSpPr>
          <p:nvPr>
            <p:ph idx="1"/>
          </p:nvPr>
        </p:nvSpPr>
        <p:spPr/>
        <p:txBody>
          <a:bodyPr>
            <a:normAutofit fontScale="77500" lnSpcReduction="20000"/>
          </a:bodyPr>
          <a:lstStyle/>
          <a:p>
            <a:r>
              <a:rPr lang="en-US" dirty="0"/>
              <a:t>Issue 1: Does Congress have the power to create a Bank of the United States?</a:t>
            </a:r>
          </a:p>
          <a:p>
            <a:r>
              <a:rPr lang="en-US" dirty="0"/>
              <a:t>Holding 1:  Yes, Congress has the power through a combination of:</a:t>
            </a:r>
          </a:p>
          <a:p>
            <a:pPr lvl="1"/>
            <a:r>
              <a:rPr lang="en-US" u="sng" dirty="0"/>
              <a:t>Express powers</a:t>
            </a:r>
            <a:r>
              <a:rPr lang="en-US" dirty="0"/>
              <a:t>:  taxation, borrowing money, regulating commerce, declaring and conducting war (CB 124)</a:t>
            </a:r>
          </a:p>
          <a:p>
            <a:pPr lvl="1"/>
            <a:r>
              <a:rPr lang="en-US" u="sng" dirty="0"/>
              <a:t>Implied powers</a:t>
            </a:r>
            <a:r>
              <a:rPr lang="en-US" dirty="0"/>
              <a:t>:  the Necessary and Proper Clause</a:t>
            </a:r>
          </a:p>
          <a:p>
            <a:pPr lvl="2"/>
            <a:r>
              <a:rPr lang="en-US" dirty="0"/>
              <a:t>Example:  raising revenue:  “. . . the powers given to the government imply the ordinary means of execution” (CB 125)</a:t>
            </a:r>
          </a:p>
          <a:p>
            <a:pPr lvl="2"/>
            <a:r>
              <a:rPr lang="en-US" dirty="0"/>
              <a:t>“. . . the Constitution [] has not left [this question] to general reasoning.  To [Congress’] enumerated powers is added, that of making </a:t>
            </a:r>
            <a:r>
              <a:rPr lang="en-US" i="1" dirty="0"/>
              <a:t>“all laws which shall be necessary and proper, for carrying into execution the foregoing powers, and all other powers vested by this constitution, in the government of the United States, or in any department thereof.”</a:t>
            </a:r>
            <a:r>
              <a:rPr lang="en-US" dirty="0"/>
              <a:t>  (CB 125)</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McCulloch v. Maryland</a:t>
            </a:r>
          </a:p>
        </p:txBody>
      </p:sp>
      <p:sp>
        <p:nvSpPr>
          <p:cNvPr id="3" name="Content Placeholder 2"/>
          <p:cNvSpPr>
            <a:spLocks noGrp="1"/>
          </p:cNvSpPr>
          <p:nvPr>
            <p:ph idx="1"/>
          </p:nvPr>
        </p:nvSpPr>
        <p:spPr/>
        <p:txBody>
          <a:bodyPr>
            <a:normAutofit fontScale="77500" lnSpcReduction="20000"/>
          </a:bodyPr>
          <a:lstStyle/>
          <a:p>
            <a:r>
              <a:rPr lang="en-US" dirty="0"/>
              <a:t>Issue 2:  if Congress has the power to incorporate a bank, is the Maryland tax Constitutional?</a:t>
            </a:r>
          </a:p>
          <a:p>
            <a:r>
              <a:rPr lang="en-US" dirty="0"/>
              <a:t>Holding 2:  no, the tax is unconstitutional</a:t>
            </a:r>
          </a:p>
          <a:p>
            <a:pPr lvl="1"/>
            <a:r>
              <a:rPr lang="en-US" dirty="0"/>
              <a:t>Federal law is the Supreme Law of the Land, and overrides state law</a:t>
            </a:r>
          </a:p>
          <a:p>
            <a:pPr lvl="2"/>
            <a:r>
              <a:rPr lang="en-US" dirty="0"/>
              <a:t>“This great principle is, that the constitution and the laws made in pursuance thereof are supreme; that they control the constitution and the laws of the respective states, </a:t>
            </a:r>
            <a:r>
              <a:rPr lang="en-US" i="1" dirty="0"/>
              <a:t>and cannot be controlled by them</a:t>
            </a:r>
            <a:r>
              <a:rPr lang="en-US" dirty="0"/>
              <a:t>.”  (CB 128)</a:t>
            </a:r>
          </a:p>
          <a:p>
            <a:pPr lvl="1"/>
            <a:r>
              <a:rPr lang="en-US" dirty="0"/>
              <a:t>A state tax would control the (federal) Bank, violating supremacy</a:t>
            </a:r>
          </a:p>
          <a:p>
            <a:pPr lvl="2"/>
            <a:r>
              <a:rPr lang="en-US" dirty="0"/>
              <a:t> “The power to tax involves the power to destroy” (CB 129)</a:t>
            </a:r>
          </a:p>
          <a:p>
            <a:pPr lvl="2"/>
            <a:r>
              <a:rPr lang="en-US" dirty="0"/>
              <a:t>“If the </a:t>
            </a:r>
            <a:r>
              <a:rPr lang="en-US"/>
              <a:t>states may </a:t>
            </a:r>
            <a:r>
              <a:rPr lang="en-US" dirty="0"/>
              <a:t>tax one instrument, employed by the government in the execution of its power, they may tax any and every other instrument.”  (CB 130)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Comstock</a:t>
            </a:r>
          </a:p>
        </p:txBody>
      </p:sp>
      <p:sp>
        <p:nvSpPr>
          <p:cNvPr id="3" name="Content Placeholder 2"/>
          <p:cNvSpPr>
            <a:spLocks noGrp="1"/>
          </p:cNvSpPr>
          <p:nvPr>
            <p:ph idx="1"/>
          </p:nvPr>
        </p:nvSpPr>
        <p:spPr>
          <a:xfrm>
            <a:off x="457200" y="1600200"/>
            <a:ext cx="8229600" cy="4800600"/>
          </a:xfrm>
        </p:spPr>
        <p:txBody>
          <a:bodyPr>
            <a:normAutofit fontScale="92500"/>
          </a:bodyPr>
          <a:lstStyle/>
          <a:p>
            <a:r>
              <a:rPr lang="en-US" dirty="0"/>
              <a:t>Background:</a:t>
            </a:r>
          </a:p>
          <a:p>
            <a:pPr lvl="1"/>
            <a:r>
              <a:rPr lang="en-US" dirty="0"/>
              <a:t>Federal statute (§ 4248) authorized the Department of Justice to detain mentally ill, sexually dangerous prisoners beyond their prison sentence</a:t>
            </a:r>
          </a:p>
          <a:p>
            <a:pPr lvl="1"/>
            <a:r>
              <a:rPr lang="en-US" dirty="0"/>
              <a:t>The government began proceedings against five prisoners, including Mr. Comstock, who were scheduled to be released after completing their prison sentences</a:t>
            </a:r>
          </a:p>
          <a:p>
            <a:pPr lvl="2"/>
            <a:r>
              <a:rPr lang="en-US" dirty="0"/>
              <a:t>Claimed those prisoners had engaged in sexual misconduct in the past, suffered from mental illness, and therefore should be detained longer under § 4248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Comstock</a:t>
            </a:r>
          </a:p>
        </p:txBody>
      </p:sp>
      <p:sp>
        <p:nvSpPr>
          <p:cNvPr id="3" name="Content Placeholder 2"/>
          <p:cNvSpPr>
            <a:spLocks noGrp="1"/>
          </p:cNvSpPr>
          <p:nvPr>
            <p:ph idx="1"/>
          </p:nvPr>
        </p:nvSpPr>
        <p:spPr/>
        <p:txBody>
          <a:bodyPr>
            <a:normAutofit fontScale="85000" lnSpcReduction="20000"/>
          </a:bodyPr>
          <a:lstStyle/>
          <a:p>
            <a:r>
              <a:rPr lang="en-US" dirty="0"/>
              <a:t>Issue:  is § 4248 constitutional under the Necessary and Proper Clause?</a:t>
            </a:r>
          </a:p>
          <a:p>
            <a:r>
              <a:rPr lang="en-US" dirty="0"/>
              <a:t>Holding:  yes, § 4248 is constitutional based on 5 considerations:</a:t>
            </a:r>
          </a:p>
          <a:p>
            <a:pPr lvl="1"/>
            <a:r>
              <a:rPr lang="en-US" dirty="0"/>
              <a:t>(1) Necessary and Proper Clause grants Congress broad authority</a:t>
            </a:r>
          </a:p>
          <a:p>
            <a:pPr lvl="1"/>
            <a:r>
              <a:rPr lang="en-US" dirty="0"/>
              <a:t>(2) § 4248 is a modest addition to a long history of prison-related mental-health statutes (express power)</a:t>
            </a:r>
          </a:p>
          <a:p>
            <a:pPr lvl="1"/>
            <a:r>
              <a:rPr lang="en-US" dirty="0"/>
              <a:t>(3) extension of the term of commitment is reasonable under this long history</a:t>
            </a:r>
          </a:p>
          <a:p>
            <a:pPr lvl="1"/>
            <a:r>
              <a:rPr lang="en-US" dirty="0"/>
              <a:t>(4) the statute properly accounts for state interests</a:t>
            </a:r>
          </a:p>
          <a:p>
            <a:pPr lvl="1"/>
            <a:r>
              <a:rPr lang="en-US" dirty="0"/>
              <a:t>(5) the links between § 4248 and an express power are clear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fontScale="85000" lnSpcReduction="10000"/>
          </a:bodyPr>
          <a:lstStyle/>
          <a:p>
            <a:r>
              <a:rPr lang="en-US" dirty="0"/>
              <a:t>The Necessary and Proper Clause grants Congress </a:t>
            </a:r>
            <a:r>
              <a:rPr lang="en-US" i="1" dirty="0"/>
              <a:t>implied powers</a:t>
            </a:r>
            <a:r>
              <a:rPr lang="en-US" dirty="0"/>
              <a:t> that derive from its </a:t>
            </a:r>
            <a:r>
              <a:rPr lang="en-US" i="1" dirty="0"/>
              <a:t>express powers</a:t>
            </a:r>
            <a:r>
              <a:rPr lang="en-US" dirty="0"/>
              <a:t> listed in the Constitution</a:t>
            </a:r>
          </a:p>
          <a:p>
            <a:pPr lvl="1"/>
            <a:r>
              <a:rPr lang="en-US" dirty="0"/>
              <a:t>These implied powers are broad</a:t>
            </a:r>
          </a:p>
          <a:p>
            <a:pPr lvl="1"/>
            <a:r>
              <a:rPr lang="en-US" dirty="0"/>
              <a:t>But “necessary and proper” laws must be reasonably related to enumerated powers</a:t>
            </a:r>
          </a:p>
          <a:p>
            <a:r>
              <a:rPr lang="en-US" dirty="0"/>
              <a:t>A state law that gives the state the ability to interfere with valid federal government operations – even if the state does not use that ability – is unconstitutional</a:t>
            </a:r>
          </a:p>
          <a:p>
            <a:pPr lvl="1"/>
            <a:r>
              <a:rPr lang="en-US" dirty="0"/>
              <a:t>state considerations may be accounted for, but federal law remains supreme</a:t>
            </a:r>
          </a:p>
        </p:txBody>
      </p:sp>
    </p:spTree>
  </p:cSld>
  <p:clrMapOvr>
    <a:masterClrMapping/>
  </p:clrMapOvr>
</p:sld>
</file>

<file path=ppt/theme/theme1.xml><?xml version="1.0" encoding="utf-8"?>
<a:theme xmlns:a="http://schemas.openxmlformats.org/drawingml/2006/main" name="Constitutio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Constitutional Law</Template>
  <TotalTime>7377</TotalTime>
  <Words>709</Words>
  <Application>Microsoft Office PowerPoint</Application>
  <PresentationFormat>On-screen Show (4:3)</PresentationFormat>
  <Paragraphs>50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Constitutional Law</vt:lpstr>
      <vt:lpstr>Constitutional Law</vt:lpstr>
      <vt:lpstr>Federal Legislative Power</vt:lpstr>
      <vt:lpstr>McCulloch v. Maryland (1819)</vt:lpstr>
      <vt:lpstr>McCulloch v. Maryland</vt:lpstr>
      <vt:lpstr>McCulloch v. Maryland</vt:lpstr>
      <vt:lpstr>United States v. Comstock</vt:lpstr>
      <vt:lpstr>United States v. Comstock</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2014-06-10T04:03:23Z</dcterms:created>
  <dcterms:modified xsi:type="dcterms:W3CDTF">2022-05-16T13:20:03Z</dcterms:modified>
</cp:coreProperties>
</file>